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6" r:id="rId6"/>
    <p:sldId id="268" r:id="rId7"/>
    <p:sldId id="269" r:id="rId8"/>
    <p:sldId id="270" r:id="rId9"/>
    <p:sldId id="271" r:id="rId10"/>
    <p:sldId id="272" r:id="rId11"/>
    <p:sldId id="274" r:id="rId12"/>
    <p:sldId id="279" r:id="rId13"/>
    <p:sldId id="280" r:id="rId14"/>
    <p:sldId id="259" r:id="rId15"/>
    <p:sldId id="261" r:id="rId16"/>
    <p:sldId id="262" r:id="rId17"/>
    <p:sldId id="264" r:id="rId18"/>
    <p:sldId id="275" r:id="rId19"/>
    <p:sldId id="276" r:id="rId20"/>
    <p:sldId id="277" r:id="rId21"/>
    <p:sldId id="278" r:id="rId22"/>
    <p:sldId id="265" r:id="rId2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E1602-4BC0-4D6B-859A-91670BD665DD}" v="1" dt="2021-04-16T07:57:07.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4" d="100"/>
          <a:sy n="64" d="100"/>
        </p:scale>
        <p:origin x="5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5A61015F-7CC6-4D0A-9D87-873EA4C304CC}"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05C68B11-C5A8-448C-8CE9-B1A273C79CFC}"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C7616CA0-919D-4A49-9C8A-62FDFB3A5183}"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1/27/2022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nl/url?sa=i&amp;rct=j&amp;q=&amp;esrc=s&amp;source=images&amp;cd=&amp;cad=rja&amp;uact=8&amp;ved=0CAcQjRw&amp;url=http://users.skynet.be/bk391752/Zorg/Werkvormen/denken-delen.htm&amp;ei=7cMXVYCcI4LP7gbEnIHQBg&amp;psig=AFQjCNFtFtFILHFRE7Syjl9Z-4-Yh1-3mA&amp;ust=142770715761344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nl/url?sa=i&amp;rct=j&amp;q=&amp;esrc=s&amp;source=images&amp;cd=&amp;ved=0CAcQjRw&amp;url=https://www.pinterest.com/lella56/co%C3%B6peratieve-werkvormen/&amp;ei=YOYXVfaCN6mv7Abn_oD4Cw&amp;bvm=bv.89381419,d.ZGU&amp;psig=AFQjCNHgBq-z6RKf-eAHiGtDwytLaRLpgg&amp;ust=142771602998952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droog.wordpress.com/2015/12/31/ogen/ogen-dobbelsteen-3-27-one-dice/"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nl/url?sa=i&amp;rct=j&amp;q=&amp;esrc=s&amp;source=images&amp;cd=&amp;ved=0CAcQjRw&amp;url=https://www.pinterest.com/lella56/co%C3%B6peratieve-werkvormen/&amp;ei=YOYXVfaCN6mv7Abn_oD4Cw&amp;bvm=bv.89381419,d.ZGU&amp;psig=AFQjCNHgBq-z6RKf-eAHiGtDwytLaRLpgg&amp;ust=142771602998952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leraar24.nl/50635/cooperatief-leren-leren-van-en-met-elkaa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Coöperatieve werkvormen</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792015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4FBE92-33D2-4CF8-8FB5-ACFF7C5C157C}"/>
              </a:ext>
            </a:extLst>
          </p:cNvPr>
          <p:cNvSpPr>
            <a:spLocks noGrp="1"/>
          </p:cNvSpPr>
          <p:nvPr>
            <p:ph type="title"/>
          </p:nvPr>
        </p:nvSpPr>
        <p:spPr/>
        <p:txBody>
          <a:bodyPr/>
          <a:lstStyle/>
          <a:p>
            <a:r>
              <a:rPr lang="nl-NL" dirty="0"/>
              <a:t>Even oefenen……</a:t>
            </a:r>
          </a:p>
        </p:txBody>
      </p:sp>
      <p:sp>
        <p:nvSpPr>
          <p:cNvPr id="3" name="Tijdelijke aanduiding voor inhoud 2">
            <a:extLst>
              <a:ext uri="{FF2B5EF4-FFF2-40B4-BE49-F238E27FC236}">
                <a16:creationId xmlns:a16="http://schemas.microsoft.com/office/drawing/2014/main" id="{D6747E8B-020B-4C20-91E9-F2A2746A9EF4}"/>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9342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Denken, delen, uitwisselen, Duo’s</a:t>
            </a:r>
          </a:p>
        </p:txBody>
      </p:sp>
      <p:sp>
        <p:nvSpPr>
          <p:cNvPr id="3" name="Tijdelijke aanduiding voor inhoud 2"/>
          <p:cNvSpPr>
            <a:spLocks noGrp="1"/>
          </p:cNvSpPr>
          <p:nvPr>
            <p:ph idx="1"/>
          </p:nvPr>
        </p:nvSpPr>
        <p:spPr/>
        <p:txBody>
          <a:bodyPr>
            <a:noAutofit/>
          </a:bodyPr>
          <a:lstStyle/>
          <a:p>
            <a:r>
              <a:rPr lang="nl-NL" sz="2400" dirty="0"/>
              <a:t>1. Denken: Wat zou jij als eerste veranderen in je stagegroep en waarom?</a:t>
            </a:r>
          </a:p>
          <a:p>
            <a:r>
              <a:rPr lang="nl-NL" sz="2400" dirty="0"/>
              <a:t>2. Delen: deel de antwoorden met je schoudermaatje.</a:t>
            </a:r>
          </a:p>
          <a:p>
            <a:r>
              <a:rPr lang="nl-NL" sz="2400" dirty="0"/>
              <a:t>3. Uitwisselen: de mentor geeft beurten zodat iedereen de antwoorden kan horen.</a:t>
            </a:r>
          </a:p>
          <a:p>
            <a:r>
              <a:rPr lang="nl-NL" sz="2400" dirty="0"/>
              <a:t>Duo’s:</a:t>
            </a:r>
          </a:p>
          <a:p>
            <a:pPr marL="457200" indent="-457200">
              <a:buFont typeface="+mj-lt"/>
              <a:buAutoNum type="arabicPeriod"/>
            </a:pPr>
            <a:r>
              <a:rPr lang="nl-NL" sz="2400" dirty="0"/>
              <a:t>Je krijgt een woord en schrijft dit op. Daarbij verwoord je hardop welke spellingsregels en schrijft het woord op het wisbordje.</a:t>
            </a:r>
          </a:p>
          <a:p>
            <a:pPr marL="457200" indent="-457200">
              <a:buFont typeface="+mj-lt"/>
              <a:buAutoNum type="arabicPeriod"/>
            </a:pPr>
            <a:r>
              <a:rPr lang="nl-NL" sz="2400" dirty="0"/>
              <a:t>De eerste schrijft op het woord trompetten.</a:t>
            </a:r>
          </a:p>
          <a:p>
            <a:pPr marL="457200" indent="-457200">
              <a:buFont typeface="+mj-lt"/>
              <a:buAutoNum type="arabicPeriod"/>
            </a:pPr>
            <a:r>
              <a:rPr lang="nl-NL" sz="2400" dirty="0"/>
              <a:t>De ander luistert goed of de spellingsregel goed wordt toegepast.</a:t>
            </a:r>
          </a:p>
        </p:txBody>
      </p:sp>
      <p:pic>
        <p:nvPicPr>
          <p:cNvPr id="5" name="Afbeelding 4" descr="https://encrypted-tbn1.gstatic.com/images?q=tbn:ANd9GcTfgY-RnqK3-D6r1FdW8l8hJbamRwjt53YlqB_lv_3mAPaT1F0ESA">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758047" y="585216"/>
            <a:ext cx="2409825" cy="1353820"/>
          </a:xfrm>
          <a:prstGeom prst="rect">
            <a:avLst/>
          </a:prstGeom>
          <a:noFill/>
          <a:ln>
            <a:noFill/>
          </a:ln>
        </p:spPr>
      </p:pic>
    </p:spTree>
    <p:extLst>
      <p:ext uri="{BB962C8B-B14F-4D97-AF65-F5344CB8AC3E}">
        <p14:creationId xmlns:p14="http://schemas.microsoft.com/office/powerpoint/2010/main" val="87890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s://encrypted-tbn0.gstatic.com/images?q=tbn:ANd9GcS5Gk3rxIiwRZ1GYe0d8JGC-lehY2dh3_XaYqDSFt-ZwtekVJncE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44828">
            <a:off x="9483047" y="1599207"/>
            <a:ext cx="2425119" cy="1754584"/>
          </a:xfrm>
          <a:prstGeom prst="rect">
            <a:avLst/>
          </a:prstGeom>
          <a:noFill/>
          <a:ln>
            <a:noFill/>
          </a:ln>
        </p:spPr>
      </p:pic>
      <p:sp>
        <p:nvSpPr>
          <p:cNvPr id="2" name="Titel 1"/>
          <p:cNvSpPr>
            <a:spLocks noGrp="1"/>
          </p:cNvSpPr>
          <p:nvPr>
            <p:ph type="title"/>
          </p:nvPr>
        </p:nvSpPr>
        <p:spPr/>
        <p:txBody>
          <a:bodyPr/>
          <a:lstStyle/>
          <a:p>
            <a:r>
              <a:rPr lang="nl-NL" dirty="0" err="1"/>
              <a:t>Binnenkring</a:t>
            </a:r>
            <a:r>
              <a:rPr lang="nl-NL" dirty="0"/>
              <a:t>-buitenkring, stijgen en dalen</a:t>
            </a:r>
          </a:p>
        </p:txBody>
      </p:sp>
      <p:sp>
        <p:nvSpPr>
          <p:cNvPr id="3" name="Tijdelijke aanduiding voor inhoud 2"/>
          <p:cNvSpPr>
            <a:spLocks noGrp="1"/>
          </p:cNvSpPr>
          <p:nvPr>
            <p:ph idx="1"/>
          </p:nvPr>
        </p:nvSpPr>
        <p:spPr>
          <a:xfrm>
            <a:off x="732028" y="2245868"/>
            <a:ext cx="10012172" cy="3837431"/>
          </a:xfrm>
        </p:spPr>
        <p:txBody>
          <a:bodyPr>
            <a:normAutofit fontScale="70000" lnSpcReduction="20000"/>
          </a:bodyPr>
          <a:lstStyle/>
          <a:p>
            <a:r>
              <a:rPr lang="nl-NL" sz="3600" dirty="0"/>
              <a:t>Overleggen met verschillende kinderen.</a:t>
            </a:r>
          </a:p>
          <a:p>
            <a:pPr marL="457200" indent="-457200">
              <a:buFont typeface="+mj-lt"/>
              <a:buAutoNum type="arabicPeriod"/>
            </a:pPr>
            <a:r>
              <a:rPr lang="nl-NL" sz="3600" dirty="0"/>
              <a:t>De kinderen staan tegenover elkaar en bespreken de vraag. </a:t>
            </a:r>
          </a:p>
          <a:p>
            <a:pPr marL="457200" indent="-457200">
              <a:buFont typeface="+mj-lt"/>
              <a:buAutoNum type="arabicPeriod"/>
            </a:pPr>
            <a:r>
              <a:rPr lang="nl-NL" sz="3600" dirty="0"/>
              <a:t>Op het teken van de mentor draait de buitenkring met de klok mee. Daarna delen ze de vraag weer met diegene die tegenover hem staat.</a:t>
            </a:r>
          </a:p>
          <a:p>
            <a:r>
              <a:rPr lang="nl-NL" sz="3600" dirty="0"/>
              <a:t>Stijgen en dalen:</a:t>
            </a:r>
          </a:p>
          <a:p>
            <a:pPr marL="457200" indent="-457200">
              <a:buFont typeface="+mj-lt"/>
              <a:buAutoNum type="arabicPeriod"/>
            </a:pPr>
            <a:r>
              <a:rPr lang="nl-NL" sz="3600" dirty="0"/>
              <a:t>De leraar geeft een gesloten stelling over een bepaald onderwerp</a:t>
            </a:r>
          </a:p>
          <a:p>
            <a:pPr marL="457200" indent="-457200">
              <a:buFont typeface="+mj-lt"/>
              <a:buAutoNum type="arabicPeriod"/>
            </a:pPr>
            <a:r>
              <a:rPr lang="nl-NL" sz="3600" dirty="0"/>
              <a:t>De leerlingen krijgen bedenktijd</a:t>
            </a:r>
          </a:p>
          <a:p>
            <a:pPr marL="457200" indent="-457200">
              <a:buFont typeface="+mj-lt"/>
              <a:buAutoNum type="arabicPeriod"/>
            </a:pPr>
            <a:r>
              <a:rPr lang="nl-NL" sz="3600" dirty="0"/>
              <a:t>Staan als de stelling op jou van toepassing is (of waar is), zitten bij niet.</a:t>
            </a:r>
          </a:p>
          <a:p>
            <a:pPr marL="457200" indent="-457200">
              <a:buFont typeface="+mj-lt"/>
              <a:buAutoNum type="arabicPeriod"/>
            </a:pPr>
            <a:r>
              <a:rPr lang="nl-NL" sz="3600" dirty="0"/>
              <a:t>Leerlingen met goede antwoord beurt geven en toe laten lichten.</a:t>
            </a:r>
          </a:p>
          <a:p>
            <a:pPr marL="0" indent="0">
              <a:buNone/>
            </a:pPr>
            <a:endParaRPr lang="nl-NL" dirty="0"/>
          </a:p>
        </p:txBody>
      </p:sp>
    </p:spTree>
    <p:extLst>
      <p:ext uri="{BB962C8B-B14F-4D97-AF65-F5344CB8AC3E}">
        <p14:creationId xmlns:p14="http://schemas.microsoft.com/office/powerpoint/2010/main" val="1951481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7016" y="199323"/>
            <a:ext cx="9720072" cy="1499616"/>
          </a:xfrm>
        </p:spPr>
        <p:txBody>
          <a:bodyPr/>
          <a:lstStyle/>
          <a:p>
            <a:r>
              <a:rPr lang="nl-NL" dirty="0"/>
              <a:t>Wandel en wissel uit, Tweetal </a:t>
            </a:r>
            <a:r>
              <a:rPr lang="nl-NL" dirty="0" err="1"/>
              <a:t>intervieuw</a:t>
            </a:r>
            <a:endParaRPr lang="nl-NL" dirty="0"/>
          </a:p>
        </p:txBody>
      </p:sp>
      <p:sp>
        <p:nvSpPr>
          <p:cNvPr id="3" name="Tijdelijke aanduiding voor inhoud 2"/>
          <p:cNvSpPr>
            <a:spLocks noGrp="1"/>
          </p:cNvSpPr>
          <p:nvPr>
            <p:ph idx="1"/>
          </p:nvPr>
        </p:nvSpPr>
        <p:spPr>
          <a:xfrm>
            <a:off x="957016" y="1539379"/>
            <a:ext cx="9720073" cy="4023360"/>
          </a:xfrm>
        </p:spPr>
        <p:txBody>
          <a:bodyPr>
            <a:normAutofit/>
          </a:bodyPr>
          <a:lstStyle/>
          <a:p>
            <a:pPr marL="457200" indent="-457200">
              <a:buFont typeface="+mj-lt"/>
              <a:buAutoNum type="arabicPeriod"/>
            </a:pPr>
            <a:r>
              <a:rPr lang="nl-NL" sz="2400" dirty="0"/>
              <a:t>Verspreiden en rondlopen.</a:t>
            </a:r>
          </a:p>
          <a:p>
            <a:pPr marL="457200" indent="-457200">
              <a:buFont typeface="+mj-lt"/>
              <a:buAutoNum type="arabicPeriod"/>
            </a:pPr>
            <a:r>
              <a:rPr lang="nl-NL" sz="2400" dirty="0"/>
              <a:t>Leerkracht roept ‘bevries’ kinderen stoppen met lopen.</a:t>
            </a:r>
          </a:p>
          <a:p>
            <a:pPr marL="457200" indent="-457200">
              <a:buFont typeface="+mj-lt"/>
              <a:buAutoNum type="arabicPeriod"/>
            </a:pPr>
            <a:r>
              <a:rPr lang="nl-NL" sz="2400" dirty="0"/>
              <a:t>Maak tweetal met diegene die het dichtst bij je staat.</a:t>
            </a:r>
          </a:p>
          <a:p>
            <a:pPr marL="457200" indent="-457200">
              <a:buFont typeface="+mj-lt"/>
              <a:buAutoNum type="arabicPeriod"/>
            </a:pPr>
            <a:r>
              <a:rPr lang="nl-NL" sz="2400" dirty="0"/>
              <a:t>Leerkracht stelt een vraag en leerlingen wisselen deze met elkaar uit.</a:t>
            </a:r>
          </a:p>
          <a:p>
            <a:pPr marL="0" indent="0">
              <a:buNone/>
            </a:pPr>
            <a:r>
              <a:rPr lang="nl-NL" sz="2400" dirty="0"/>
              <a:t>Interview: Elke kind heeft voorwerp, werkstuk of schrift.</a:t>
            </a:r>
          </a:p>
          <a:p>
            <a:pPr marL="457200" indent="-457200">
              <a:buFont typeface="+mj-lt"/>
              <a:buAutoNum type="arabicPeriod"/>
            </a:pPr>
            <a:r>
              <a:rPr lang="nl-NL" sz="2400" dirty="0"/>
              <a:t>Leerling A stelt vragen over item, leerling B laat zien en geeft antwoord.</a:t>
            </a:r>
          </a:p>
          <a:p>
            <a:pPr marL="457200" indent="-457200">
              <a:buFont typeface="+mj-lt"/>
              <a:buAutoNum type="arabicPeriod"/>
            </a:pPr>
            <a:r>
              <a:rPr lang="nl-NL" sz="2400" dirty="0"/>
              <a:t>Leerkracht zegt dat het tijd is, leerlingen A dankt B voor de informatie.</a:t>
            </a:r>
          </a:p>
          <a:p>
            <a:pPr marL="457200" indent="-457200">
              <a:buFont typeface="+mj-lt"/>
              <a:buAutoNum type="arabicPeriod"/>
            </a:pPr>
            <a:r>
              <a:rPr lang="nl-NL" sz="2400" dirty="0"/>
              <a:t>Leerlingen wisselen van rol.</a:t>
            </a:r>
          </a:p>
        </p:txBody>
      </p:sp>
    </p:spTree>
    <p:extLst>
      <p:ext uri="{BB962C8B-B14F-4D97-AF65-F5344CB8AC3E}">
        <p14:creationId xmlns:p14="http://schemas.microsoft.com/office/powerpoint/2010/main" val="1078700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7" y="65099"/>
            <a:ext cx="9720072" cy="1499616"/>
          </a:xfrm>
        </p:spPr>
        <p:txBody>
          <a:bodyPr/>
          <a:lstStyle/>
          <a:p>
            <a:r>
              <a:rPr lang="nl-NL" dirty="0"/>
              <a:t>Estafette, Sta op en schuif door.</a:t>
            </a:r>
          </a:p>
        </p:txBody>
      </p:sp>
      <p:sp>
        <p:nvSpPr>
          <p:cNvPr id="3" name="Tijdelijke aanduiding voor inhoud 2"/>
          <p:cNvSpPr>
            <a:spLocks noGrp="1"/>
          </p:cNvSpPr>
          <p:nvPr>
            <p:ph idx="1"/>
          </p:nvPr>
        </p:nvSpPr>
        <p:spPr>
          <a:xfrm>
            <a:off x="1024126" y="1207316"/>
            <a:ext cx="9720073" cy="4699000"/>
          </a:xfrm>
        </p:spPr>
        <p:txBody>
          <a:bodyPr>
            <a:normAutofit lnSpcReduction="10000"/>
          </a:bodyPr>
          <a:lstStyle/>
          <a:p>
            <a:pPr marL="457200" indent="-457200">
              <a:buFont typeface="+mj-lt"/>
              <a:buAutoNum type="arabicPeriod"/>
            </a:pPr>
            <a:r>
              <a:rPr lang="nl-NL" sz="2400" dirty="0"/>
              <a:t>Twee teams van twee tegenover elkaar (Eén heeft bal of iets dergelijks om door te geven)</a:t>
            </a:r>
          </a:p>
          <a:p>
            <a:pPr marL="457200" indent="-457200">
              <a:buFont typeface="+mj-lt"/>
              <a:buAutoNum type="arabicPeriod"/>
            </a:pPr>
            <a:r>
              <a:rPr lang="nl-NL" sz="2400" dirty="0"/>
              <a:t>Leerkracht stelt vraag (Wat weet je over…/wat heb je geleerd van…)</a:t>
            </a:r>
          </a:p>
          <a:p>
            <a:pPr marL="457200" indent="-457200">
              <a:buFont typeface="+mj-lt"/>
              <a:buAutoNum type="arabicPeriod"/>
            </a:pPr>
            <a:r>
              <a:rPr lang="nl-NL" sz="2400" dirty="0"/>
              <a:t>Leerling met bal geeft antwoord en geeft aan eerste tegenover hem en sluit achteraan.</a:t>
            </a:r>
          </a:p>
          <a:p>
            <a:pPr marL="457200" indent="-457200">
              <a:buFont typeface="+mj-lt"/>
              <a:buAutoNum type="arabicPeriod"/>
            </a:pPr>
            <a:r>
              <a:rPr lang="nl-NL" sz="2400" dirty="0"/>
              <a:t>Herhaal stap 3 totdat het tijd is. </a:t>
            </a:r>
          </a:p>
          <a:p>
            <a:pPr marL="0" indent="0">
              <a:buNone/>
            </a:pPr>
            <a:r>
              <a:rPr lang="nl-NL" sz="2400" dirty="0"/>
              <a:t>Sta op en schuif door:</a:t>
            </a:r>
          </a:p>
          <a:p>
            <a:pPr marL="457200" indent="-457200">
              <a:buFont typeface="+mj-lt"/>
              <a:buAutoNum type="arabicPeriod"/>
            </a:pPr>
            <a:r>
              <a:rPr lang="nl-NL" sz="2400" dirty="0"/>
              <a:t>Leerlingen zitten op stoel in kring en leerkracht noemt een kenmerk van de leerlingen (Bij wie woont opa/om in de woonplaats?)</a:t>
            </a:r>
          </a:p>
          <a:p>
            <a:pPr marL="457200" indent="-457200">
              <a:buFont typeface="+mj-lt"/>
              <a:buAutoNum type="arabicPeriod"/>
            </a:pPr>
            <a:r>
              <a:rPr lang="nl-NL" sz="2400" dirty="0"/>
              <a:t>Leerlingen op wie vraag van toepassing is gaan staan en gaan op de dichtstbijzijnde vrije stoel zitten (klok mee) Leerkracht stelt volgende vraag.</a:t>
            </a:r>
          </a:p>
          <a:p>
            <a:pPr marL="457200" indent="-457200">
              <a:buFont typeface="+mj-lt"/>
              <a:buAutoNum type="arabicPeriod"/>
            </a:pPr>
            <a:endParaRPr lang="nl-NL" sz="2400" dirty="0"/>
          </a:p>
          <a:p>
            <a:pPr marL="457200" indent="-457200">
              <a:buFont typeface="+mj-lt"/>
              <a:buAutoNum type="arabicPeriod"/>
            </a:pPr>
            <a:endParaRPr lang="nl-NL" dirty="0"/>
          </a:p>
          <a:p>
            <a:pPr marL="457200" indent="-457200">
              <a:buFont typeface="+mj-lt"/>
              <a:buAutoNum type="arabicPeriod"/>
            </a:pPr>
            <a:endParaRPr lang="nl-NL" dirty="0"/>
          </a:p>
          <a:p>
            <a:pPr marL="457200" indent="-457200">
              <a:buFont typeface="+mj-lt"/>
              <a:buAutoNum type="arabicPeriod"/>
            </a:pPr>
            <a:endParaRPr lang="nl-NL" dirty="0"/>
          </a:p>
        </p:txBody>
      </p:sp>
    </p:spTree>
    <p:extLst>
      <p:ext uri="{BB962C8B-B14F-4D97-AF65-F5344CB8AC3E}">
        <p14:creationId xmlns:p14="http://schemas.microsoft.com/office/powerpoint/2010/main" val="3311833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A1D4FD-2C2F-4008-A994-F74C0440F44D}"/>
              </a:ext>
            </a:extLst>
          </p:cNvPr>
          <p:cNvSpPr>
            <a:spLocks noGrp="1"/>
          </p:cNvSpPr>
          <p:nvPr>
            <p:ph type="title"/>
          </p:nvPr>
        </p:nvSpPr>
        <p:spPr>
          <a:xfrm>
            <a:off x="1024128" y="0"/>
            <a:ext cx="9720072" cy="1499616"/>
          </a:xfrm>
        </p:spPr>
        <p:txBody>
          <a:bodyPr/>
          <a:lstStyle/>
          <a:p>
            <a:r>
              <a:rPr lang="nl-NL" dirty="0"/>
              <a:t>Mix en koppel, Placemat</a:t>
            </a:r>
          </a:p>
        </p:txBody>
      </p:sp>
      <p:sp>
        <p:nvSpPr>
          <p:cNvPr id="3" name="Tijdelijke aanduiding voor inhoud 2">
            <a:extLst>
              <a:ext uri="{FF2B5EF4-FFF2-40B4-BE49-F238E27FC236}">
                <a16:creationId xmlns:a16="http://schemas.microsoft.com/office/drawing/2014/main" id="{BDB7ED39-3B8D-4C0D-AFA6-BCC75A1E4B4E}"/>
              </a:ext>
            </a:extLst>
          </p:cNvPr>
          <p:cNvSpPr>
            <a:spLocks noGrp="1"/>
          </p:cNvSpPr>
          <p:nvPr>
            <p:ph idx="1"/>
          </p:nvPr>
        </p:nvSpPr>
        <p:spPr>
          <a:xfrm>
            <a:off x="1024127" y="1115037"/>
            <a:ext cx="9720073" cy="5105400"/>
          </a:xfrm>
        </p:spPr>
        <p:txBody>
          <a:bodyPr/>
          <a:lstStyle/>
          <a:p>
            <a:r>
              <a:rPr lang="nl-NL" dirty="0"/>
              <a:t>Alle leerlingen krijgen een kaart wat past bij een andere leerling.</a:t>
            </a:r>
          </a:p>
          <a:p>
            <a:pPr marL="457200" indent="-457200">
              <a:buFont typeface="+mj-lt"/>
              <a:buAutoNum type="arabicPeriod"/>
            </a:pPr>
            <a:r>
              <a:rPr lang="nl-NL" dirty="0"/>
              <a:t>Verspreiden door het lokaal en rondlopen. Kaart ruilen met elke leerling die je tegenkomt (mixen).</a:t>
            </a:r>
          </a:p>
          <a:p>
            <a:pPr marL="457200" indent="-457200">
              <a:buFont typeface="+mj-lt"/>
              <a:buAutoNum type="arabicPeriod"/>
            </a:pPr>
            <a:r>
              <a:rPr lang="nl-NL" dirty="0"/>
              <a:t>Voordat ze een kaart ruilen eerst benoemen wat er op hun kaart staat.</a:t>
            </a:r>
          </a:p>
          <a:p>
            <a:pPr marL="457200" indent="-457200">
              <a:buFont typeface="+mj-lt"/>
              <a:buAutoNum type="arabicPeriod"/>
            </a:pPr>
            <a:r>
              <a:rPr lang="nl-NL" dirty="0"/>
              <a:t>Leerkracht roept ‘bevries’. Leerlingen staan stil en ruilen niet meer,</a:t>
            </a:r>
          </a:p>
          <a:p>
            <a:pPr marL="457200" indent="-457200">
              <a:buFont typeface="+mj-lt"/>
              <a:buAutoNum type="arabicPeriod"/>
            </a:pPr>
            <a:r>
              <a:rPr lang="nl-NL" dirty="0"/>
              <a:t>Leerkracht roept ‘koppel’ en de leerlingen gaan op zoek naar bijpassende kaart.</a:t>
            </a:r>
          </a:p>
          <a:p>
            <a:pPr marL="0" indent="0">
              <a:buNone/>
            </a:pPr>
            <a:r>
              <a:rPr lang="nl-NL" dirty="0"/>
              <a:t>Placemat: groep krijgt vel papier met in het midden een rechthoek.</a:t>
            </a:r>
          </a:p>
          <a:p>
            <a:pPr marL="457200" indent="-457200">
              <a:buFont typeface="+mj-lt"/>
              <a:buAutoNum type="arabicPeriod"/>
            </a:pPr>
            <a:r>
              <a:rPr lang="nl-NL" dirty="0"/>
              <a:t>Leerkracht geeft opdracht en leerlingen schrijven individueel antwoord op.</a:t>
            </a:r>
          </a:p>
          <a:p>
            <a:pPr marL="457200" indent="-457200">
              <a:buFont typeface="+mj-lt"/>
              <a:buAutoNum type="arabicPeriod"/>
            </a:pPr>
            <a:r>
              <a:rPr lang="nl-NL" dirty="0"/>
              <a:t>Daarna samen overleggen welk antwoord beste is en dit in rechthoek schrijven.</a:t>
            </a:r>
          </a:p>
          <a:p>
            <a:pPr marL="457200" indent="-457200">
              <a:buFont typeface="+mj-lt"/>
              <a:buAutoNum type="arabicPeriod"/>
            </a:pPr>
            <a:r>
              <a:rPr lang="nl-NL" dirty="0"/>
              <a:t>Leerkracht vraagt om reacties en samenwerking.</a:t>
            </a:r>
          </a:p>
          <a:p>
            <a:pPr marL="0" indent="0">
              <a:buNone/>
            </a:pPr>
            <a:r>
              <a:rPr lang="nl-NL" dirty="0"/>
              <a:t>(kan ook met post </a:t>
            </a:r>
            <a:r>
              <a:rPr lang="nl-NL" dirty="0" err="1"/>
              <a:t>its</a:t>
            </a:r>
            <a:r>
              <a:rPr lang="nl-NL" dirty="0"/>
              <a:t>, of placemat lamineren en vaker gebruiken)</a:t>
            </a:r>
          </a:p>
        </p:txBody>
      </p:sp>
    </p:spTree>
    <p:extLst>
      <p:ext uri="{BB962C8B-B14F-4D97-AF65-F5344CB8AC3E}">
        <p14:creationId xmlns:p14="http://schemas.microsoft.com/office/powerpoint/2010/main" val="2320927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9B21F3-3CBF-4449-9F51-38D8BD754258}"/>
              </a:ext>
            </a:extLst>
          </p:cNvPr>
          <p:cNvSpPr>
            <a:spLocks noGrp="1"/>
          </p:cNvSpPr>
          <p:nvPr>
            <p:ph type="title"/>
          </p:nvPr>
        </p:nvSpPr>
        <p:spPr/>
        <p:txBody>
          <a:bodyPr/>
          <a:lstStyle/>
          <a:p>
            <a:r>
              <a:rPr lang="nl-NL" dirty="0"/>
              <a:t>Dobbelen</a:t>
            </a:r>
          </a:p>
        </p:txBody>
      </p:sp>
      <p:pic>
        <p:nvPicPr>
          <p:cNvPr id="5" name="Afbeelding 4" descr="Afbeelding met rood, doos, stoppen&#10;&#10;Automatisch gegenereerde beschrijving">
            <a:extLst>
              <a:ext uri="{FF2B5EF4-FFF2-40B4-BE49-F238E27FC236}">
                <a16:creationId xmlns:a16="http://schemas.microsoft.com/office/drawing/2014/main" id="{AF7532D7-CBAE-41D3-8383-B61FB9CEE9E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0791" t="8542" r="20710"/>
          <a:stretch/>
        </p:blipFill>
        <p:spPr>
          <a:xfrm rot="2372665">
            <a:off x="9656707" y="4197720"/>
            <a:ext cx="1842457" cy="2160416"/>
          </a:xfrm>
          <a:prstGeom prst="rect">
            <a:avLst/>
          </a:prstGeom>
        </p:spPr>
      </p:pic>
      <p:sp>
        <p:nvSpPr>
          <p:cNvPr id="3" name="Tijdelijke aanduiding voor inhoud 2">
            <a:extLst>
              <a:ext uri="{FF2B5EF4-FFF2-40B4-BE49-F238E27FC236}">
                <a16:creationId xmlns:a16="http://schemas.microsoft.com/office/drawing/2014/main" id="{7C458333-296B-43C3-BACE-076BA613DE6C}"/>
              </a:ext>
            </a:extLst>
          </p:cNvPr>
          <p:cNvSpPr>
            <a:spLocks noGrp="1"/>
          </p:cNvSpPr>
          <p:nvPr>
            <p:ph idx="1"/>
          </p:nvPr>
        </p:nvSpPr>
        <p:spPr>
          <a:xfrm>
            <a:off x="732028" y="2249424"/>
            <a:ext cx="9720073" cy="4023360"/>
          </a:xfrm>
        </p:spPr>
        <p:txBody>
          <a:bodyPr>
            <a:normAutofit/>
          </a:bodyPr>
          <a:lstStyle/>
          <a:p>
            <a:pPr marL="457200" indent="-457200">
              <a:buFont typeface="+mj-lt"/>
              <a:buAutoNum type="arabicPeriod"/>
            </a:pPr>
            <a:r>
              <a:rPr lang="nl-NL" sz="2800" dirty="0"/>
              <a:t>In de groepjes wordt een tekst gelezen.</a:t>
            </a:r>
          </a:p>
          <a:p>
            <a:pPr marL="457200" indent="-457200">
              <a:buFont typeface="+mj-lt"/>
              <a:buAutoNum type="arabicPeriod"/>
            </a:pPr>
            <a:r>
              <a:rPr lang="nl-NL" sz="2800" dirty="0"/>
              <a:t>Eerste gooit dobbelsteen (1wie, 2 wat, 3 waar, 4 wanneer,       5 waarom, 6 hoe). Met dit woord wordt een vraag bedacht over de tekst.</a:t>
            </a:r>
          </a:p>
          <a:p>
            <a:pPr marL="457200" indent="-457200">
              <a:buFont typeface="+mj-lt"/>
              <a:buAutoNum type="arabicPeriod"/>
            </a:pPr>
            <a:r>
              <a:rPr lang="nl-NL" sz="2800" dirty="0"/>
              <a:t>Anderen geven antwoord op de vraag en schrijven vraag en antwoord op.</a:t>
            </a:r>
          </a:p>
          <a:p>
            <a:pPr marL="457200" indent="-457200">
              <a:buFont typeface="+mj-lt"/>
              <a:buAutoNum type="arabicPeriod"/>
            </a:pPr>
            <a:r>
              <a:rPr lang="nl-NL" sz="2800" dirty="0"/>
              <a:t>Leerkracht vraagt naar vragen en samenwerking</a:t>
            </a:r>
          </a:p>
          <a:p>
            <a:pPr marL="457200" indent="-457200">
              <a:buFont typeface="+mj-lt"/>
              <a:buAutoNum type="arabicPeriod"/>
            </a:pPr>
            <a:endParaRPr lang="nl-NL" dirty="0"/>
          </a:p>
        </p:txBody>
      </p:sp>
    </p:spTree>
    <p:extLst>
      <p:ext uri="{BB962C8B-B14F-4D97-AF65-F5344CB8AC3E}">
        <p14:creationId xmlns:p14="http://schemas.microsoft.com/office/powerpoint/2010/main" val="216548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6D663A-EDE2-4233-96E5-01EDFB6DC59B}"/>
              </a:ext>
            </a:extLst>
          </p:cNvPr>
          <p:cNvSpPr>
            <a:spLocks noGrp="1"/>
          </p:cNvSpPr>
          <p:nvPr>
            <p:ph type="title"/>
          </p:nvPr>
        </p:nvSpPr>
        <p:spPr>
          <a:xfrm>
            <a:off x="1024128" y="81877"/>
            <a:ext cx="9720072" cy="1499616"/>
          </a:xfrm>
        </p:spPr>
        <p:txBody>
          <a:bodyPr/>
          <a:lstStyle/>
          <a:p>
            <a:r>
              <a:rPr lang="nl-NL" dirty="0"/>
              <a:t>Rotonde, genummerde hoofden</a:t>
            </a:r>
          </a:p>
        </p:txBody>
      </p:sp>
      <p:sp>
        <p:nvSpPr>
          <p:cNvPr id="3" name="Tijdelijke aanduiding voor inhoud 2">
            <a:extLst>
              <a:ext uri="{FF2B5EF4-FFF2-40B4-BE49-F238E27FC236}">
                <a16:creationId xmlns:a16="http://schemas.microsoft.com/office/drawing/2014/main" id="{8494FF5E-E4BF-4685-A001-5E7CB5FCB7E1}"/>
              </a:ext>
            </a:extLst>
          </p:cNvPr>
          <p:cNvSpPr>
            <a:spLocks noGrp="1"/>
          </p:cNvSpPr>
          <p:nvPr>
            <p:ph idx="1"/>
          </p:nvPr>
        </p:nvSpPr>
        <p:spPr>
          <a:xfrm>
            <a:off x="1024128" y="1135893"/>
            <a:ext cx="9720073" cy="4864100"/>
          </a:xfrm>
        </p:spPr>
        <p:txBody>
          <a:bodyPr>
            <a:normAutofit lnSpcReduction="10000"/>
          </a:bodyPr>
          <a:lstStyle/>
          <a:p>
            <a:pPr marL="0" indent="0">
              <a:buNone/>
            </a:pPr>
            <a:r>
              <a:rPr lang="nl-NL" sz="2400" dirty="0"/>
              <a:t>Rotonde: </a:t>
            </a:r>
          </a:p>
          <a:p>
            <a:pPr marL="457200" indent="-457200">
              <a:buFont typeface="+mj-lt"/>
              <a:buAutoNum type="arabicPeriod"/>
            </a:pPr>
            <a:r>
              <a:rPr lang="nl-NL" sz="2400" dirty="0"/>
              <a:t>Leerkracht geeft elke tafelgroep een opdracht.</a:t>
            </a:r>
          </a:p>
          <a:p>
            <a:pPr marL="457200" indent="-457200">
              <a:buFont typeface="+mj-lt"/>
              <a:buAutoNum type="arabicPeriod"/>
            </a:pPr>
            <a:r>
              <a:rPr lang="nl-NL" sz="2400" dirty="0"/>
              <a:t>Leerlingen geven om de beurt een antwoord (klok mee).</a:t>
            </a:r>
          </a:p>
          <a:p>
            <a:pPr marL="457200" indent="-457200">
              <a:buFont typeface="+mj-lt"/>
              <a:buAutoNum type="arabicPeriod"/>
            </a:pPr>
            <a:r>
              <a:rPr lang="nl-NL" sz="2400" dirty="0"/>
              <a:t>Groep overlegt welk antwoord ze kiezen als groep.</a:t>
            </a:r>
          </a:p>
          <a:p>
            <a:pPr marL="457200" indent="-457200">
              <a:buFont typeface="+mj-lt"/>
              <a:buAutoNum type="arabicPeriod"/>
            </a:pPr>
            <a:r>
              <a:rPr lang="nl-NL" sz="2400" dirty="0"/>
              <a:t>Leerkracht wijst kinderen aan die antwoord van de groep mogen vertellen.</a:t>
            </a:r>
          </a:p>
          <a:p>
            <a:r>
              <a:rPr lang="nl-NL" sz="2400" dirty="0"/>
              <a:t>Genummerde hoofden:</a:t>
            </a:r>
          </a:p>
          <a:p>
            <a:pPr marL="457200" indent="-457200">
              <a:buFont typeface="+mj-lt"/>
              <a:buAutoNum type="arabicPeriod"/>
            </a:pPr>
            <a:r>
              <a:rPr lang="nl-NL" sz="2400" dirty="0"/>
              <a:t>Leerlingen krijgen een nummer in tafelgroep.</a:t>
            </a:r>
          </a:p>
          <a:p>
            <a:pPr marL="457200" indent="-457200">
              <a:buFont typeface="+mj-lt"/>
              <a:buAutoNum type="arabicPeriod"/>
            </a:pPr>
            <a:r>
              <a:rPr lang="nl-NL" sz="2400" dirty="0"/>
              <a:t>Leerkracht stelt vraag waar tafelgroep binnen een aantal minuten het antwoord op moeten weten (overleg vorm zoals bij rotonde).</a:t>
            </a:r>
          </a:p>
          <a:p>
            <a:pPr marL="457200" indent="-457200">
              <a:buFont typeface="+mj-lt"/>
              <a:buAutoNum type="arabicPeriod"/>
            </a:pPr>
            <a:r>
              <a:rPr lang="nl-NL" sz="2400" dirty="0"/>
              <a:t>Leerkracht noemt een nummer en bij alle tafels geven de leerlingen met dat nummer het antwoord.</a:t>
            </a:r>
          </a:p>
          <a:p>
            <a:pPr marL="457200" indent="-457200">
              <a:buFont typeface="+mj-lt"/>
              <a:buAutoNum type="arabicPeriod"/>
            </a:pPr>
            <a:endParaRPr lang="nl-NL" dirty="0"/>
          </a:p>
          <a:p>
            <a:endParaRPr lang="nl-NL" dirty="0"/>
          </a:p>
        </p:txBody>
      </p:sp>
    </p:spTree>
    <p:extLst>
      <p:ext uri="{BB962C8B-B14F-4D97-AF65-F5344CB8AC3E}">
        <p14:creationId xmlns:p14="http://schemas.microsoft.com/office/powerpoint/2010/main" val="110198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C3D201-DBBA-49BD-A937-601F24616A91}"/>
              </a:ext>
            </a:extLst>
          </p:cNvPr>
          <p:cNvSpPr>
            <a:spLocks noGrp="1"/>
          </p:cNvSpPr>
          <p:nvPr>
            <p:ph type="title"/>
          </p:nvPr>
        </p:nvSpPr>
        <p:spPr/>
        <p:txBody>
          <a:bodyPr/>
          <a:lstStyle/>
          <a:p>
            <a:r>
              <a:rPr lang="nl-NL" dirty="0"/>
              <a:t>Welke werkvorm zou jij meteen kunnen toepassen?</a:t>
            </a:r>
          </a:p>
        </p:txBody>
      </p:sp>
      <p:sp>
        <p:nvSpPr>
          <p:cNvPr id="3" name="Tijdelijke aanduiding voor inhoud 2">
            <a:extLst>
              <a:ext uri="{FF2B5EF4-FFF2-40B4-BE49-F238E27FC236}">
                <a16:creationId xmlns:a16="http://schemas.microsoft.com/office/drawing/2014/main" id="{41DD61E2-9514-4625-BAE1-2E85FA67DE45}"/>
              </a:ext>
            </a:extLst>
          </p:cNvPr>
          <p:cNvSpPr>
            <a:spLocks noGrp="1"/>
          </p:cNvSpPr>
          <p:nvPr>
            <p:ph idx="1"/>
          </p:nvPr>
        </p:nvSpPr>
        <p:spPr/>
        <p:txBody>
          <a:bodyPr>
            <a:normAutofit/>
          </a:bodyPr>
          <a:lstStyle/>
          <a:p>
            <a:r>
              <a:rPr lang="nl-NL" sz="2800" dirty="0"/>
              <a:t>Binnen buitenkring</a:t>
            </a:r>
          </a:p>
        </p:txBody>
      </p:sp>
      <p:pic>
        <p:nvPicPr>
          <p:cNvPr id="4" name="Afbeelding 3" descr="https://encrypted-tbn0.gstatic.com/images?q=tbn:ANd9GcS5Gk3rxIiwRZ1GYe0d8JGC-lehY2dh3_XaYqDSFt-ZwtekVJncEg">
            <a:hlinkClick r:id="rId2"/>
            <a:extLst>
              <a:ext uri="{FF2B5EF4-FFF2-40B4-BE49-F238E27FC236}">
                <a16:creationId xmlns:a16="http://schemas.microsoft.com/office/drawing/2014/main" id="{911387D7-0515-43A0-9F3F-181D83943ED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07883" y="2286000"/>
            <a:ext cx="5305589" cy="3666721"/>
          </a:xfrm>
          <a:prstGeom prst="rect">
            <a:avLst/>
          </a:prstGeom>
          <a:noFill/>
          <a:ln>
            <a:noFill/>
          </a:ln>
        </p:spPr>
      </p:pic>
    </p:spTree>
    <p:extLst>
      <p:ext uri="{BB962C8B-B14F-4D97-AF65-F5344CB8AC3E}">
        <p14:creationId xmlns:p14="http://schemas.microsoft.com/office/powerpoint/2010/main" val="386100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Evaluatie</a:t>
            </a:r>
          </a:p>
        </p:txBody>
      </p:sp>
      <p:sp>
        <p:nvSpPr>
          <p:cNvPr id="3" name="Tijdelijke aanduiding voor inhoud 2"/>
          <p:cNvSpPr>
            <a:spLocks noGrp="1"/>
          </p:cNvSpPr>
          <p:nvPr>
            <p:ph idx="1"/>
          </p:nvPr>
        </p:nvSpPr>
        <p:spPr/>
        <p:txBody>
          <a:bodyPr/>
          <a:lstStyle/>
          <a:p>
            <a:r>
              <a:rPr lang="nl-NL" dirty="0"/>
              <a:t>Hebben we onze doelen voor vanmiddag behaald?</a:t>
            </a:r>
          </a:p>
          <a:p>
            <a:endParaRPr lang="nl-NL" dirty="0"/>
          </a:p>
          <a:p>
            <a:endParaRPr lang="nl-NL" dirty="0"/>
          </a:p>
          <a:p>
            <a:endParaRPr lang="nl-NL" dirty="0"/>
          </a:p>
          <a:p>
            <a:pPr marL="0" indent="0">
              <a:buNone/>
            </a:pPr>
            <a:endParaRPr lang="nl-NL" dirty="0"/>
          </a:p>
          <a:p>
            <a:pPr marL="0" indent="0">
              <a:buNone/>
            </a:pPr>
            <a:endParaRPr lang="nl-NL" dirty="0"/>
          </a:p>
        </p:txBody>
      </p:sp>
      <p:sp>
        <p:nvSpPr>
          <p:cNvPr id="4" name="Tijdelijke aanduiding voor inhoud 2"/>
          <p:cNvSpPr txBox="1">
            <a:spLocks/>
          </p:cNvSpPr>
          <p:nvPr/>
        </p:nvSpPr>
        <p:spPr>
          <a:xfrm>
            <a:off x="1176528" y="2692400"/>
            <a:ext cx="9720073" cy="3769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457200" indent="-457200">
              <a:buFont typeface="+mj-lt"/>
              <a:buAutoNum type="arabicPeriod"/>
            </a:pPr>
            <a:r>
              <a:rPr lang="nl-NL" dirty="0"/>
              <a:t>Kennisnemen van een stukje theorie over coöperatief leren.</a:t>
            </a:r>
          </a:p>
          <a:p>
            <a:pPr marL="457200" indent="-457200">
              <a:buFont typeface="+mj-lt"/>
              <a:buAutoNum type="arabicPeriod"/>
            </a:pPr>
            <a:r>
              <a:rPr lang="nl-NL" dirty="0"/>
              <a:t>Oefenen van verschillende coöperatieve werkvormen.</a:t>
            </a:r>
          </a:p>
          <a:p>
            <a:pPr marL="457200" indent="-457200">
              <a:buFont typeface="+mj-lt"/>
              <a:buAutoNum type="arabicPeriod"/>
            </a:pPr>
            <a:r>
              <a:rPr lang="nl-NL" dirty="0"/>
              <a:t>(Voorbereiden van een werkvorm bij een lesactiviteit.)</a:t>
            </a:r>
          </a:p>
        </p:txBody>
      </p:sp>
    </p:spTree>
    <p:extLst>
      <p:ext uri="{BB962C8B-B14F-4D97-AF65-F5344CB8AC3E}">
        <p14:creationId xmlns:p14="http://schemas.microsoft.com/office/powerpoint/2010/main" val="205420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 van vanmiddag</a:t>
            </a:r>
          </a:p>
        </p:txBody>
      </p:sp>
      <p:sp>
        <p:nvSpPr>
          <p:cNvPr id="3" name="Tijdelijke aanduiding voor inhoud 2"/>
          <p:cNvSpPr>
            <a:spLocks noGrp="1"/>
          </p:cNvSpPr>
          <p:nvPr>
            <p:ph idx="1"/>
          </p:nvPr>
        </p:nvSpPr>
        <p:spPr/>
        <p:txBody>
          <a:bodyPr/>
          <a:lstStyle/>
          <a:p>
            <a:pPr marL="457200" indent="-457200">
              <a:buFont typeface="+mj-lt"/>
              <a:buAutoNum type="arabicPeriod"/>
            </a:pPr>
            <a:r>
              <a:rPr lang="nl-NL" sz="3200" dirty="0"/>
              <a:t>Oefenen van verschillende coöperatieve werkvormen.</a:t>
            </a:r>
          </a:p>
          <a:p>
            <a:pPr marL="457200" indent="-457200">
              <a:buFont typeface="+mj-lt"/>
              <a:buAutoNum type="arabicPeriod"/>
            </a:pPr>
            <a:r>
              <a:rPr lang="nl-NL" sz="3200" dirty="0"/>
              <a:t>Kennisnemen van een stukje theorie over coöperatief leren.</a:t>
            </a:r>
          </a:p>
          <a:p>
            <a:pPr marL="457200" indent="-457200">
              <a:buFont typeface="+mj-lt"/>
              <a:buAutoNum type="arabicPeriod"/>
            </a:pPr>
            <a:r>
              <a:rPr lang="nl-NL" sz="3200" dirty="0"/>
              <a:t>(Voorbereiden van een werkvorm bij een lesactiviteit.)</a:t>
            </a:r>
          </a:p>
          <a:p>
            <a:pPr marL="0" indent="0">
              <a:buNone/>
            </a:pPr>
            <a:endParaRPr lang="nl-NL" dirty="0"/>
          </a:p>
        </p:txBody>
      </p:sp>
    </p:spTree>
    <p:extLst>
      <p:ext uri="{BB962C8B-B14F-4D97-AF65-F5344CB8AC3E}">
        <p14:creationId xmlns:p14="http://schemas.microsoft.com/office/powerpoint/2010/main" val="66835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673A36B0-6A9E-4250-B66F-E8553A07B5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98" t="10661" r="10215" b="13683"/>
          <a:stretch/>
        </p:blipFill>
        <p:spPr bwMode="auto">
          <a:xfrm rot="1198096">
            <a:off x="8355009" y="3359830"/>
            <a:ext cx="2045286" cy="2685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r>
              <a:rPr lang="nl-NL" dirty="0" err="1"/>
              <a:t>Hattie</a:t>
            </a:r>
            <a:r>
              <a:rPr lang="nl-NL" dirty="0"/>
              <a:t> (2003):</a:t>
            </a:r>
          </a:p>
        </p:txBody>
      </p:sp>
      <p:sp>
        <p:nvSpPr>
          <p:cNvPr id="3" name="Tijdelijke aanduiding voor inhoud 2"/>
          <p:cNvSpPr>
            <a:spLocks noGrp="1"/>
          </p:cNvSpPr>
          <p:nvPr>
            <p:ph idx="1"/>
          </p:nvPr>
        </p:nvSpPr>
        <p:spPr/>
        <p:txBody>
          <a:bodyPr>
            <a:normAutofit/>
          </a:bodyPr>
          <a:lstStyle/>
          <a:p>
            <a:r>
              <a:rPr lang="nl-NL" sz="2800" dirty="0"/>
              <a:t>Coöperatief leren scoort in de zone van gewenst effect en is positief stimulerend. Coöperatief leren heeft een positieve impact op het leerrendement van leerlingen.</a:t>
            </a:r>
          </a:p>
        </p:txBody>
      </p:sp>
    </p:spTree>
    <p:extLst>
      <p:ext uri="{BB962C8B-B14F-4D97-AF65-F5344CB8AC3E}">
        <p14:creationId xmlns:p14="http://schemas.microsoft.com/office/powerpoint/2010/main" val="259345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coöperatief leren?</a:t>
            </a:r>
          </a:p>
        </p:txBody>
      </p:sp>
      <p:sp>
        <p:nvSpPr>
          <p:cNvPr id="3" name="Tijdelijke aanduiding voor inhoud 2"/>
          <p:cNvSpPr>
            <a:spLocks noGrp="1"/>
          </p:cNvSpPr>
          <p:nvPr>
            <p:ph idx="1"/>
          </p:nvPr>
        </p:nvSpPr>
        <p:spPr/>
        <p:txBody>
          <a:bodyPr>
            <a:normAutofit/>
          </a:bodyPr>
          <a:lstStyle/>
          <a:p>
            <a:r>
              <a:rPr lang="nl-NL" sz="2800" dirty="0"/>
              <a:t>Onderwijsleersituatie waarin de leerlingen in kleine heterogene groepen op een gestructureerde manier samenwerken aan een leertaak met een gezamenlijk doel. De leerlingen die samenwerken zijn niet alleen gericht op hun eigen leren, maar ook op dat van hun groepsgenoten.</a:t>
            </a:r>
          </a:p>
          <a:p>
            <a:endParaRPr lang="nl-NL" sz="2800" dirty="0"/>
          </a:p>
          <a:p>
            <a:r>
              <a:rPr lang="nl-NL" sz="2800" dirty="0"/>
              <a:t>Leerlingen leren met en van elkaar!</a:t>
            </a: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077" y="4088495"/>
            <a:ext cx="2324100" cy="2009775"/>
          </a:xfrm>
          <a:prstGeom prst="rect">
            <a:avLst/>
          </a:prstGeom>
        </p:spPr>
      </p:pic>
    </p:spTree>
    <p:extLst>
      <p:ext uri="{BB962C8B-B14F-4D97-AF65-F5344CB8AC3E}">
        <p14:creationId xmlns:p14="http://schemas.microsoft.com/office/powerpoint/2010/main" val="315814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Basiskenmerken:</a:t>
            </a:r>
          </a:p>
        </p:txBody>
      </p:sp>
      <p:sp>
        <p:nvSpPr>
          <p:cNvPr id="3" name="Tijdelijke aanduiding voor inhoud 2"/>
          <p:cNvSpPr>
            <a:spLocks noGrp="1"/>
          </p:cNvSpPr>
          <p:nvPr>
            <p:ph idx="1"/>
          </p:nvPr>
        </p:nvSpPr>
        <p:spPr/>
        <p:txBody>
          <a:bodyPr>
            <a:normAutofit/>
          </a:bodyPr>
          <a:lstStyle/>
          <a:p>
            <a:pPr marL="457200" indent="-457200">
              <a:buFont typeface="+mj-lt"/>
              <a:buAutoNum type="arabicPeriod"/>
            </a:pPr>
            <a:r>
              <a:rPr lang="nl-NL" sz="2800" dirty="0"/>
              <a:t>Positieve wederzijdse afhankelijkheid</a:t>
            </a:r>
          </a:p>
          <a:p>
            <a:pPr marL="457200" indent="-457200">
              <a:buFont typeface="+mj-lt"/>
              <a:buAutoNum type="arabicPeriod"/>
            </a:pPr>
            <a:r>
              <a:rPr lang="nl-NL" sz="2800" dirty="0"/>
              <a:t>Individuele verantwoordelijkheid</a:t>
            </a:r>
          </a:p>
          <a:p>
            <a:pPr marL="457200" indent="-457200">
              <a:buFont typeface="+mj-lt"/>
              <a:buAutoNum type="arabicPeriod"/>
            </a:pPr>
            <a:r>
              <a:rPr lang="nl-NL" sz="2800" dirty="0"/>
              <a:t>Directe interactie</a:t>
            </a:r>
          </a:p>
          <a:p>
            <a:pPr marL="457200" indent="-457200">
              <a:buFont typeface="+mj-lt"/>
              <a:buAutoNum type="arabicPeriod"/>
            </a:pPr>
            <a:r>
              <a:rPr lang="nl-NL" sz="2800" dirty="0"/>
              <a:t>Samenwerkingsvaardigheden</a:t>
            </a:r>
          </a:p>
          <a:p>
            <a:pPr marL="457200" indent="-457200">
              <a:buFont typeface="+mj-lt"/>
              <a:buAutoNum type="arabicPeriod"/>
            </a:pPr>
            <a:r>
              <a:rPr lang="nl-NL" sz="2800" dirty="0"/>
              <a:t>Evaluatie van het groepsproces</a:t>
            </a:r>
          </a:p>
        </p:txBody>
      </p:sp>
    </p:spTree>
    <p:extLst>
      <p:ext uri="{BB962C8B-B14F-4D97-AF65-F5344CB8AC3E}">
        <p14:creationId xmlns:p14="http://schemas.microsoft.com/office/powerpoint/2010/main" val="3999387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belangrijk?</a:t>
            </a:r>
          </a:p>
        </p:txBody>
      </p:sp>
      <p:sp>
        <p:nvSpPr>
          <p:cNvPr id="3" name="Tijdelijke aanduiding voor inhoud 2"/>
          <p:cNvSpPr>
            <a:spLocks noGrp="1"/>
          </p:cNvSpPr>
          <p:nvPr>
            <p:ph idx="1"/>
          </p:nvPr>
        </p:nvSpPr>
        <p:spPr>
          <a:xfrm>
            <a:off x="1024129" y="2286000"/>
            <a:ext cx="9353054" cy="4023360"/>
          </a:xfrm>
        </p:spPr>
        <p:txBody>
          <a:bodyPr/>
          <a:lstStyle/>
          <a:p>
            <a:r>
              <a:rPr lang="nl-NL" sz="2800" dirty="0"/>
              <a:t>Coöperatief leren:</a:t>
            </a:r>
          </a:p>
          <a:p>
            <a:pPr>
              <a:buFont typeface="Wingdings" panose="05000000000000000000" pitchFamily="2" charset="2"/>
              <a:buChar char="§"/>
            </a:pPr>
            <a:r>
              <a:rPr lang="nl-NL" sz="2800" dirty="0"/>
              <a:t> het daagt leerlingen uit tot actief en constructief leren</a:t>
            </a:r>
          </a:p>
          <a:p>
            <a:pPr>
              <a:buFont typeface="Wingdings" panose="05000000000000000000" pitchFamily="2" charset="2"/>
              <a:buChar char="§"/>
            </a:pPr>
            <a:r>
              <a:rPr lang="nl-NL" sz="2800" dirty="0"/>
              <a:t> het stimuleert interactie tussen leerlingen</a:t>
            </a:r>
          </a:p>
          <a:p>
            <a:pPr>
              <a:buFont typeface="Wingdings" panose="05000000000000000000" pitchFamily="2" charset="2"/>
              <a:buChar char="§"/>
            </a:pPr>
            <a:r>
              <a:rPr lang="nl-NL" sz="2800" dirty="0"/>
              <a:t> het benut verschillen tussen leerlingen als kansen om van elkaar                       te leren</a:t>
            </a:r>
          </a:p>
          <a:p>
            <a:pPr>
              <a:buFont typeface="Wingdings" panose="05000000000000000000" pitchFamily="2" charset="2"/>
              <a:buChar char="§"/>
            </a:pPr>
            <a:r>
              <a:rPr lang="nl-NL" sz="2800" dirty="0"/>
              <a:t> het levert een bijdrage aan het realiseren van een goed pedagogisch klimaat</a:t>
            </a:r>
          </a:p>
          <a:p>
            <a:endParaRPr lang="nl-NL" dirty="0"/>
          </a:p>
          <a:p>
            <a:endParaRPr lang="nl-NL" dirty="0"/>
          </a:p>
        </p:txBody>
      </p:sp>
    </p:spTree>
    <p:extLst>
      <p:ext uri="{BB962C8B-B14F-4D97-AF65-F5344CB8AC3E}">
        <p14:creationId xmlns:p14="http://schemas.microsoft.com/office/powerpoint/2010/main" val="839511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Filmpje</a:t>
            </a:r>
          </a:p>
        </p:txBody>
      </p:sp>
      <p:sp>
        <p:nvSpPr>
          <p:cNvPr id="3" name="Tijdelijke aanduiding voor inhoud 2"/>
          <p:cNvSpPr>
            <a:spLocks noGrp="1"/>
          </p:cNvSpPr>
          <p:nvPr>
            <p:ph idx="1"/>
          </p:nvPr>
        </p:nvSpPr>
        <p:spPr>
          <a:xfrm>
            <a:off x="1024128" y="1655805"/>
            <a:ext cx="9720073" cy="4653555"/>
          </a:xfrm>
        </p:spPr>
        <p:txBody>
          <a:bodyPr/>
          <a:lstStyle/>
          <a:p>
            <a:endParaRPr lang="nl-NL" dirty="0"/>
          </a:p>
          <a:p>
            <a:r>
              <a:rPr lang="nl-NL" dirty="0">
                <a:hlinkClick r:id="rId2"/>
              </a:rPr>
              <a:t>https://www.leraar24.nl/50635/cooperatief-leren-leren-van-en-met-elkaar/</a:t>
            </a:r>
            <a:endParaRPr lang="nl-NL" dirty="0"/>
          </a:p>
          <a:p>
            <a:endParaRPr lang="nl-NL" dirty="0"/>
          </a:p>
        </p:txBody>
      </p:sp>
      <p:pic>
        <p:nvPicPr>
          <p:cNvPr id="5" name="Afbeelding 4">
            <a:extLst>
              <a:ext uri="{FF2B5EF4-FFF2-40B4-BE49-F238E27FC236}">
                <a16:creationId xmlns:a16="http://schemas.microsoft.com/office/drawing/2014/main" id="{61E308A0-8F71-448F-B728-F0798A75FB64}"/>
              </a:ext>
            </a:extLst>
          </p:cNvPr>
          <p:cNvPicPr>
            <a:picLocks noChangeAspect="1"/>
          </p:cNvPicPr>
          <p:nvPr/>
        </p:nvPicPr>
        <p:blipFill rotWithShape="1">
          <a:blip r:embed="rId3"/>
          <a:srcRect l="12042" t="27027" r="12714" b="21442"/>
          <a:stretch/>
        </p:blipFill>
        <p:spPr>
          <a:xfrm>
            <a:off x="2174790" y="2976496"/>
            <a:ext cx="6450227" cy="3534032"/>
          </a:xfrm>
          <a:prstGeom prst="rect">
            <a:avLst/>
          </a:prstGeom>
        </p:spPr>
      </p:pic>
    </p:spTree>
    <p:extLst>
      <p:ext uri="{BB962C8B-B14F-4D97-AF65-F5344CB8AC3E}">
        <p14:creationId xmlns:p14="http://schemas.microsoft.com/office/powerpoint/2010/main" val="256468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ECE3E-B9F1-4DEC-978D-A7ACB538F363}"/>
              </a:ext>
            </a:extLst>
          </p:cNvPr>
          <p:cNvSpPr>
            <a:spLocks noGrp="1"/>
          </p:cNvSpPr>
          <p:nvPr>
            <p:ph type="title"/>
          </p:nvPr>
        </p:nvSpPr>
        <p:spPr/>
        <p:txBody>
          <a:bodyPr/>
          <a:lstStyle/>
          <a:p>
            <a:r>
              <a:rPr lang="nl-NL" dirty="0"/>
              <a:t>De 7 sleutels……</a:t>
            </a:r>
          </a:p>
        </p:txBody>
      </p:sp>
      <p:sp>
        <p:nvSpPr>
          <p:cNvPr id="3" name="Tijdelijke aanduiding voor inhoud 2">
            <a:extLst>
              <a:ext uri="{FF2B5EF4-FFF2-40B4-BE49-F238E27FC236}">
                <a16:creationId xmlns:a16="http://schemas.microsoft.com/office/drawing/2014/main" id="{47FE2D75-7C37-46F3-9DD2-1F5A83BAA7ED}"/>
              </a:ext>
            </a:extLst>
          </p:cNvPr>
          <p:cNvSpPr>
            <a:spLocks noGrp="1"/>
          </p:cNvSpPr>
          <p:nvPr>
            <p:ph idx="1"/>
          </p:nvPr>
        </p:nvSpPr>
        <p:spPr/>
        <p:txBody>
          <a:bodyPr>
            <a:normAutofit lnSpcReduction="10000"/>
          </a:bodyPr>
          <a:lstStyle/>
          <a:p>
            <a:pPr algn="l">
              <a:buFont typeface="+mj-lt"/>
              <a:buAutoNum type="arabicPeriod"/>
            </a:pPr>
            <a:r>
              <a:rPr lang="nl-NL" b="0" i="0" dirty="0">
                <a:solidFill>
                  <a:srgbClr val="000000"/>
                </a:solidFill>
                <a:effectLst/>
                <a:latin typeface="Open Sans"/>
              </a:rPr>
              <a:t>Didactische structuur; de werkvormen die je kiest</a:t>
            </a:r>
          </a:p>
          <a:p>
            <a:pPr algn="l">
              <a:buFont typeface="+mj-lt"/>
              <a:buAutoNum type="arabicPeriod"/>
            </a:pPr>
            <a:r>
              <a:rPr lang="nl-NL" b="0" i="0" dirty="0">
                <a:solidFill>
                  <a:srgbClr val="000000"/>
                </a:solidFill>
                <a:effectLst/>
                <a:latin typeface="Open Sans"/>
              </a:rPr>
              <a:t>Teams; hoe en wanneer je groepen leerlingen samenstelt</a:t>
            </a:r>
          </a:p>
          <a:p>
            <a:pPr algn="l">
              <a:buFont typeface="+mj-lt"/>
              <a:buAutoNum type="arabicPeriod"/>
            </a:pPr>
            <a:r>
              <a:rPr lang="nl-NL" b="0" i="0" dirty="0">
                <a:solidFill>
                  <a:srgbClr val="000000"/>
                </a:solidFill>
                <a:effectLst/>
                <a:latin typeface="Open Sans"/>
              </a:rPr>
              <a:t>Klassenmanagement; structureren van de samenwerking bijvoorbeeld met  werkafspraken</a:t>
            </a:r>
          </a:p>
          <a:p>
            <a:pPr algn="l">
              <a:buFont typeface="+mj-lt"/>
              <a:buAutoNum type="arabicPeriod"/>
            </a:pPr>
            <a:r>
              <a:rPr lang="nl-NL" b="0" i="0" dirty="0">
                <a:solidFill>
                  <a:srgbClr val="000000"/>
                </a:solidFill>
                <a:effectLst/>
                <a:latin typeface="Open Sans"/>
              </a:rPr>
              <a:t>Teambouwers; leerlingen leren samen te werken</a:t>
            </a:r>
          </a:p>
          <a:p>
            <a:pPr algn="l">
              <a:buFont typeface="+mj-lt"/>
              <a:buAutoNum type="arabicPeriod"/>
            </a:pPr>
            <a:r>
              <a:rPr lang="nl-NL" b="0" i="0" dirty="0">
                <a:solidFill>
                  <a:srgbClr val="000000"/>
                </a:solidFill>
                <a:effectLst/>
                <a:latin typeface="Open Sans"/>
              </a:rPr>
              <a:t>Klasbouwers; inzetten op positieve groepsvorming</a:t>
            </a:r>
          </a:p>
          <a:p>
            <a:pPr algn="l">
              <a:buFont typeface="+mj-lt"/>
              <a:buAutoNum type="arabicPeriod"/>
            </a:pPr>
            <a:r>
              <a:rPr lang="nl-NL" b="0" i="0" dirty="0">
                <a:solidFill>
                  <a:srgbClr val="000000"/>
                </a:solidFill>
                <a:effectLst/>
                <a:latin typeface="Open Sans"/>
              </a:rPr>
              <a:t>Sociale vaardigheden; nodig om coöperatief  te werken en leerlingen ontwikkelen ze daardoor verder</a:t>
            </a:r>
          </a:p>
          <a:p>
            <a:pPr algn="l">
              <a:buFont typeface="+mj-lt"/>
              <a:buAutoNum type="arabicPeriod"/>
            </a:pPr>
            <a:r>
              <a:rPr lang="nl-NL" b="0" i="0" dirty="0">
                <a:solidFill>
                  <a:srgbClr val="000000"/>
                </a:solidFill>
                <a:effectLst/>
                <a:latin typeface="Open Sans"/>
              </a:rPr>
              <a:t>Gips</a:t>
            </a:r>
          </a:p>
          <a:p>
            <a:r>
              <a:rPr lang="nl-NL" dirty="0"/>
              <a:t> </a:t>
            </a:r>
          </a:p>
        </p:txBody>
      </p:sp>
    </p:spTree>
    <p:extLst>
      <p:ext uri="{BB962C8B-B14F-4D97-AF65-F5344CB8AC3E}">
        <p14:creationId xmlns:p14="http://schemas.microsoft.com/office/powerpoint/2010/main" val="409792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6BA33B-2AD4-4D46-AB71-53C9B6276A4C}"/>
              </a:ext>
            </a:extLst>
          </p:cNvPr>
          <p:cNvSpPr>
            <a:spLocks noGrp="1"/>
          </p:cNvSpPr>
          <p:nvPr>
            <p:ph type="title"/>
          </p:nvPr>
        </p:nvSpPr>
        <p:spPr/>
        <p:txBody>
          <a:bodyPr/>
          <a:lstStyle/>
          <a:p>
            <a:r>
              <a:rPr lang="nl-NL" dirty="0"/>
              <a:t>GIPS</a:t>
            </a:r>
          </a:p>
        </p:txBody>
      </p:sp>
      <p:sp>
        <p:nvSpPr>
          <p:cNvPr id="3" name="Tijdelijke aanduiding voor inhoud 2">
            <a:extLst>
              <a:ext uri="{FF2B5EF4-FFF2-40B4-BE49-F238E27FC236}">
                <a16:creationId xmlns:a16="http://schemas.microsoft.com/office/drawing/2014/main" id="{CCCB9652-BE47-4933-8B21-BDA9FCF040C2}"/>
              </a:ext>
            </a:extLst>
          </p:cNvPr>
          <p:cNvSpPr>
            <a:spLocks noGrp="1"/>
          </p:cNvSpPr>
          <p:nvPr>
            <p:ph idx="1"/>
          </p:nvPr>
        </p:nvSpPr>
        <p:spPr/>
        <p:txBody>
          <a:bodyPr>
            <a:normAutofit/>
          </a:bodyPr>
          <a:lstStyle/>
          <a:p>
            <a:pPr marL="0" indent="0">
              <a:buNone/>
            </a:pPr>
            <a:r>
              <a:rPr lang="nl-NL" sz="3600" dirty="0">
                <a:solidFill>
                  <a:srgbClr val="00B0F0"/>
                </a:solidFill>
              </a:rPr>
              <a:t>G</a:t>
            </a:r>
            <a:r>
              <a:rPr lang="nl-NL" sz="3600" dirty="0"/>
              <a:t>: gelijke deelname</a:t>
            </a:r>
            <a:endParaRPr lang="nl-NL" sz="3600" dirty="0">
              <a:solidFill>
                <a:srgbClr val="00B0F0"/>
              </a:solidFill>
            </a:endParaRPr>
          </a:p>
          <a:p>
            <a:r>
              <a:rPr lang="nl-NL" sz="3600" dirty="0">
                <a:solidFill>
                  <a:srgbClr val="00B0F0"/>
                </a:solidFill>
              </a:rPr>
              <a:t>I</a:t>
            </a:r>
            <a:r>
              <a:rPr lang="nl-NL" sz="3600" dirty="0"/>
              <a:t>: individuele aansprakelijkheid</a:t>
            </a:r>
            <a:endParaRPr lang="nl-NL" sz="3600" dirty="0">
              <a:solidFill>
                <a:srgbClr val="00B0F0"/>
              </a:solidFill>
            </a:endParaRPr>
          </a:p>
          <a:p>
            <a:pPr marL="0" indent="0">
              <a:buNone/>
            </a:pPr>
            <a:r>
              <a:rPr lang="nl-NL" sz="3600" dirty="0">
                <a:solidFill>
                  <a:srgbClr val="00B0F0"/>
                </a:solidFill>
              </a:rPr>
              <a:t>P</a:t>
            </a:r>
            <a:r>
              <a:rPr lang="nl-NL" sz="3600" dirty="0"/>
              <a:t>: positief wederzijds afhankelijk</a:t>
            </a:r>
            <a:endParaRPr lang="nl-NL" sz="3600" dirty="0">
              <a:solidFill>
                <a:srgbClr val="00B0F0"/>
              </a:solidFill>
            </a:endParaRPr>
          </a:p>
          <a:p>
            <a:pPr marL="0" indent="0">
              <a:buNone/>
            </a:pPr>
            <a:r>
              <a:rPr lang="nl-NL" sz="3600" dirty="0">
                <a:solidFill>
                  <a:srgbClr val="00B0F0"/>
                </a:solidFill>
              </a:rPr>
              <a:t>S</a:t>
            </a:r>
            <a:r>
              <a:rPr lang="nl-NL" sz="3600" dirty="0"/>
              <a:t>: simultane interactie</a:t>
            </a:r>
            <a:endParaRPr lang="nl-NL" sz="3600" dirty="0">
              <a:solidFill>
                <a:srgbClr val="00B0F0"/>
              </a:solidFill>
            </a:endParaRPr>
          </a:p>
        </p:txBody>
      </p:sp>
    </p:spTree>
    <p:extLst>
      <p:ext uri="{BB962C8B-B14F-4D97-AF65-F5344CB8AC3E}">
        <p14:creationId xmlns:p14="http://schemas.microsoft.com/office/powerpoint/2010/main" val="1695840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B5863D9405C44CA19C41BD9367AB63" ma:contentTypeVersion="4" ma:contentTypeDescription="Een nieuw document maken." ma:contentTypeScope="" ma:versionID="52b24aeb14abb833ac234129b8775b93">
  <xsd:schema xmlns:xsd="http://www.w3.org/2001/XMLSchema" xmlns:xs="http://www.w3.org/2001/XMLSchema" xmlns:p="http://schemas.microsoft.com/office/2006/metadata/properties" xmlns:ns2="38fb6ef7-e87b-45ee-9de8-6428db9f74f7" xmlns:ns3="5f3c9493-b00b-4c26-8de8-c84e6b61c1d2" targetNamespace="http://schemas.microsoft.com/office/2006/metadata/properties" ma:root="true" ma:fieldsID="ed7617fac13c78b2b6ac42567ebb7978" ns2:_="" ns3:_="">
    <xsd:import namespace="38fb6ef7-e87b-45ee-9de8-6428db9f74f7"/>
    <xsd:import namespace="5f3c9493-b00b-4c26-8de8-c84e6b61c1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b6ef7-e87b-45ee-9de8-6428db9f74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3c9493-b00b-4c26-8de8-c84e6b61c1d2"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04A987-1C13-43B1-8CCB-A995884494B9}">
  <ds:schemaRefs>
    <ds:schemaRef ds:uri="http://schemas.microsoft.com/office/2006/documentManagement/types"/>
    <ds:schemaRef ds:uri="c32abb0f-58fc-47cf-8a68-e0e1b5fe90b8"/>
    <ds:schemaRef ds:uri="http://purl.org/dc/dcmityp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dce7a101-0ec6-43a0-ba28-11dd55ed9ec8"/>
    <ds:schemaRef ds:uri="http://www.w3.org/XML/1998/namespace"/>
  </ds:schemaRefs>
</ds:datastoreItem>
</file>

<file path=customXml/itemProps2.xml><?xml version="1.0" encoding="utf-8"?>
<ds:datastoreItem xmlns:ds="http://schemas.openxmlformats.org/officeDocument/2006/customXml" ds:itemID="{E344ED2E-992D-4EA6-843E-F077F497DEDE}">
  <ds:schemaRefs>
    <ds:schemaRef ds:uri="http://schemas.microsoft.com/sharepoint/v3/contenttype/forms"/>
  </ds:schemaRefs>
</ds:datastoreItem>
</file>

<file path=customXml/itemProps3.xml><?xml version="1.0" encoding="utf-8"?>
<ds:datastoreItem xmlns:ds="http://schemas.openxmlformats.org/officeDocument/2006/customXml" ds:itemID="{E2494791-E318-455F-9DB5-89520C78CC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fb6ef7-e87b-45ee-9de8-6428db9f74f7"/>
    <ds:schemaRef ds:uri="5f3c9493-b00b-4c26-8de8-c84e6b61c1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647</TotalTime>
  <Words>996</Words>
  <Application>Microsoft Office PowerPoint</Application>
  <PresentationFormat>Breedbeeld</PresentationFormat>
  <Paragraphs>113</Paragraphs>
  <Slides>19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19</vt:i4>
      </vt:variant>
    </vt:vector>
  </HeadingPairs>
  <TitlesOfParts>
    <vt:vector size="25" baseType="lpstr">
      <vt:lpstr>Open Sans</vt:lpstr>
      <vt:lpstr>Tw Cen MT</vt:lpstr>
      <vt:lpstr>Tw Cen MT Condensed</vt:lpstr>
      <vt:lpstr>Wingdings</vt:lpstr>
      <vt:lpstr>Wingdings 3</vt:lpstr>
      <vt:lpstr>Integraal</vt:lpstr>
      <vt:lpstr>Coöperatieve werkvormen</vt:lpstr>
      <vt:lpstr>Doelen van vanmiddag</vt:lpstr>
      <vt:lpstr>Hattie (2003):</vt:lpstr>
      <vt:lpstr>Wat is coöperatief leren?</vt:lpstr>
      <vt:lpstr>Basiskenmerken:</vt:lpstr>
      <vt:lpstr>Waarom belangrijk?</vt:lpstr>
      <vt:lpstr>Filmpje</vt:lpstr>
      <vt:lpstr>De 7 sleutels……</vt:lpstr>
      <vt:lpstr>GIPS</vt:lpstr>
      <vt:lpstr>Even oefenen……</vt:lpstr>
      <vt:lpstr>Denken, delen, uitwisselen, Duo’s</vt:lpstr>
      <vt:lpstr>Binnenkring-buitenkring, stijgen en dalen</vt:lpstr>
      <vt:lpstr>Wandel en wissel uit, Tweetal intervieuw</vt:lpstr>
      <vt:lpstr>Estafette, Sta op en schuif door.</vt:lpstr>
      <vt:lpstr>Mix en koppel, Placemat</vt:lpstr>
      <vt:lpstr>Dobbelen</vt:lpstr>
      <vt:lpstr>Rotonde, genummerde hoofden</vt:lpstr>
      <vt:lpstr>Welke werkvorm zou jij meteen kunnen toepassen?</vt:lpstr>
      <vt:lpstr>Evaluatie</vt:lpstr>
    </vt:vector>
  </TitlesOfParts>
  <Company>Het Assink Lyceum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Coöperatieve werkvormen</dc:title>
  <dc:creator>Keemers, Martine</dc:creator>
  <cp:lastModifiedBy>Ekkelenkamp-van der Werf, Eveline</cp:lastModifiedBy>
  <cp:revision>33</cp:revision>
  <cp:lastPrinted>2020-02-14T11:09:15Z</cp:lastPrinted>
  <dcterms:created xsi:type="dcterms:W3CDTF">2015-09-22T06:19:58Z</dcterms:created>
  <dcterms:modified xsi:type="dcterms:W3CDTF">2022-01-27T12:50:05Z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0x010100D9B5863D9405C44CA19C41BD9367AB63</vt:lpwstr>
  </property>
  <property fmtid="{D5CDD505-2E9C-101B-9397-08002B2CF9AE}" pid="3" name="Order">
    <vt:r8>556000</vt:r8>
  </property>
</Properties>
</file>